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5" r:id="rId4"/>
    <p:sldId id="301" r:id="rId5"/>
    <p:sldId id="271" r:id="rId6"/>
    <p:sldId id="304" r:id="rId7"/>
    <p:sldId id="273" r:id="rId8"/>
    <p:sldId id="274" r:id="rId9"/>
    <p:sldId id="272" r:id="rId10"/>
    <p:sldId id="306" r:id="rId11"/>
    <p:sldId id="307" r:id="rId12"/>
    <p:sldId id="302" r:id="rId13"/>
    <p:sldId id="303" r:id="rId14"/>
    <p:sldId id="270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7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2907754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Жерді қашықтықтан зондтаудың негізгі технологияларына шолу. Авиациялық және ғарыштық тасымалдаушылар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038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24D83-B7A1-4A90-8688-C80EE52A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Жерді қашықтықтан зондтау (ЖҚЗ)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FD2F32-8B61-410B-9AF3-77F69EC88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4618856" cy="43204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k-KZ" sz="2400" i="1" dirty="0">
                <a:solidFill>
                  <a:srgbClr val="FF0000"/>
                </a:solidFill>
              </a:rPr>
              <a:t>Жерді қашықтықтан зондтау (ЖҚЗ) </a:t>
            </a:r>
            <a:r>
              <a:rPr lang="kk-KZ" sz="2400" dirty="0"/>
              <a:t>– тіркеуші аcпап зерттеу объектісінен алшақ қашықтыққа алыстатылып, контактсыз тәсілдермен Жер бедері және оның бетіндегі объектілер, атмосфера, мұхит, жер қыртысының жоғарғы қабаты туралы ақпаратты алу. </a:t>
            </a:r>
            <a:endParaRPr lang="ru-RU" sz="2400" dirty="0"/>
          </a:p>
        </p:txBody>
      </p:sp>
      <p:pic>
        <p:nvPicPr>
          <p:cNvPr id="4" name="Picture 4" descr="C:\Documents and Settings\MRahymberdina\Рабочий стол\УМКД по ГПИИР\статистика.png">
            <a:extLst>
              <a:ext uri="{FF2B5EF4-FFF2-40B4-BE49-F238E27FC236}">
                <a16:creationId xmlns:a16="http://schemas.microsoft.com/office/drawing/2014/main" id="{194F3F1F-CB4C-4805-99BE-F3F12990C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206" y="980728"/>
            <a:ext cx="2882594" cy="573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74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>
            <a:extLst>
              <a:ext uri="{FF2B5EF4-FFF2-40B4-BE49-F238E27FC236}">
                <a16:creationId xmlns:a16="http://schemas.microsoft.com/office/drawing/2014/main" id="{1A3686DE-AD83-494E-B5CE-CC3477363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1366838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қашықтықтан зондылау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 түрлі түсіруші құрал-жабдықтармен жабдықталған әуелік және ғарыштық құрылғылармен бақылау.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Рисунок 1">
            <a:extLst>
              <a:ext uri="{FF2B5EF4-FFF2-40B4-BE49-F238E27FC236}">
                <a16:creationId xmlns:a16="http://schemas.microsoft.com/office/drawing/2014/main" id="{09A5D31A-45C0-445F-9F16-8D4BFF5E4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" t="14601" r="34676" b="14325"/>
          <a:stretch>
            <a:fillRect/>
          </a:stretch>
        </p:blipFill>
        <p:spPr bwMode="auto">
          <a:xfrm>
            <a:off x="1943100" y="1773238"/>
            <a:ext cx="7200900" cy="465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AC2F2F47-2BF6-4E1F-AEC2-B9A6B4393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132856"/>
            <a:ext cx="1152128" cy="835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3" name="TextBox 4">
            <a:extLst>
              <a:ext uri="{FF2B5EF4-FFF2-40B4-BE49-F238E27FC236}">
                <a16:creationId xmlns:a16="http://schemas.microsoft.com/office/drawing/2014/main" id="{66764A96-36CA-4F05-8249-5884E8141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492375"/>
            <a:ext cx="16557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  <a:p>
            <a:pPr eaLnBrk="1" hangingPunct="1"/>
            <a:r>
              <a:rPr lang="en-US" altLang="ru-RU">
                <a:solidFill>
                  <a:srgbClr val="0046D2"/>
                </a:solidFill>
              </a:rPr>
              <a:t> </a:t>
            </a:r>
            <a:r>
              <a:rPr lang="en-US" altLang="ru-RU" sz="1100" b="1">
                <a:solidFill>
                  <a:srgbClr val="0046D2"/>
                </a:solidFill>
              </a:rPr>
              <a:t>KazEOSat-1</a:t>
            </a:r>
            <a:r>
              <a:rPr lang="en-US" altLang="ru-RU" b="1">
                <a:solidFill>
                  <a:srgbClr val="0046D2"/>
                </a:solidFill>
              </a:rPr>
              <a:t> </a:t>
            </a:r>
            <a:endParaRPr lang="ru-RU" altLang="ru-RU">
              <a:solidFill>
                <a:srgbClr val="0046D2"/>
              </a:solidFill>
            </a:endParaRP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CC82B422-3AEE-4B16-BF7D-6B5234E48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509120"/>
            <a:ext cx="1080120" cy="7235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82EE4DE-D4F8-47AE-8DBC-EB2DAD53D8CC}"/>
              </a:ext>
            </a:extLst>
          </p:cNvPr>
          <p:cNvSpPr/>
          <p:nvPr/>
        </p:nvSpPr>
        <p:spPr>
          <a:xfrm>
            <a:off x="1258888" y="5191125"/>
            <a:ext cx="976312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46D2"/>
                </a:solidFill>
                <a:cs typeface="Arial" charset="0"/>
              </a:rPr>
              <a:t> </a:t>
            </a:r>
            <a:r>
              <a:rPr lang="en-US" sz="1050" b="1" dirty="0">
                <a:solidFill>
                  <a:srgbClr val="0046D2"/>
                </a:solidFill>
                <a:cs typeface="Arial" charset="0"/>
              </a:rPr>
              <a:t>KazEOSat-1 </a:t>
            </a:r>
            <a:endParaRPr lang="ru-RU" sz="1050" dirty="0">
              <a:solidFill>
                <a:srgbClr val="0046D2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00534BF-6411-43EE-AA5B-5EFAE3F80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18002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kk-KZ" dirty="0"/>
              <a:t>Қашықтықтан зондтаудың жалпы </a:t>
            </a:r>
            <a:r>
              <a:rPr lang="kk-KZ" dirty="0">
                <a:solidFill>
                  <a:srgbClr val="FF0000"/>
                </a:solidFill>
              </a:rPr>
              <a:t>физикалық негізі </a:t>
            </a:r>
            <a:r>
              <a:rPr lang="kk-KZ" dirty="0"/>
              <a:t>болып </a:t>
            </a:r>
            <a:r>
              <a:rPr lang="kk-KZ" dirty="0">
                <a:solidFill>
                  <a:srgbClr val="FF0000"/>
                </a:solidFill>
              </a:rPr>
              <a:t>объектінің өзіндік немесе шағылған сәулеленуінің тіркелген параметрлері және оның биогеофизикалық сипаттамасымен кеңістіктегі орны арасындағы тәуелділік </a:t>
            </a:r>
            <a:r>
              <a:rPr lang="kk-KZ" dirty="0"/>
              <a:t>табылады.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4FDFD7-1266-4108-B4E2-299CA86E39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020" y="2016677"/>
            <a:ext cx="4964638" cy="464052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C0DFF7-571D-4183-BB7B-D618489349A3}"/>
              </a:ext>
            </a:extLst>
          </p:cNvPr>
          <p:cNvSpPr/>
          <p:nvPr/>
        </p:nvSpPr>
        <p:spPr>
          <a:xfrm>
            <a:off x="251520" y="2136338"/>
            <a:ext cx="32403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/>
              <a:t>Әдістің мәні объектімен шағылысатын немесе сәулеленетін және одан алыстатылған кеңістіктегі нүктеде тіркеледі. </a:t>
            </a:r>
          </a:p>
          <a:p>
            <a:pPr algn="just"/>
            <a:r>
              <a:rPr lang="kk-KZ" sz="2000" dirty="0"/>
              <a:t>Қашықтықтан зондтаудың көмегімен объектілердің физикалық және химиялық қасиетін зерттейді. Қашықтықтан зондтаудың жаратылыс нысанының мысалы адамның көру, иіс сезу және естуі болып табылады.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72679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6922"/>
            <a:ext cx="8229600" cy="634082"/>
          </a:xfrm>
        </p:spPr>
        <p:txBody>
          <a:bodyPr>
            <a:normAutofit/>
          </a:bodyPr>
          <a:lstStyle/>
          <a:p>
            <a:r>
              <a:rPr lang="kk-KZ" sz="2800" b="1" dirty="0"/>
              <a:t>Авиациялық және ғарыштық тасымалдаушылар</a:t>
            </a:r>
            <a:endParaRPr lang="ru-RU" b="1" dirty="0"/>
          </a:p>
        </p:txBody>
      </p:sp>
      <p:sp>
        <p:nvSpPr>
          <p:cNvPr id="4" name="Содержимое 2"/>
          <p:cNvSpPr>
            <a:spLocks noGrp="1"/>
          </p:cNvSpPr>
          <p:nvPr/>
        </p:nvSpPr>
        <p:spPr bwMode="auto">
          <a:xfrm>
            <a:off x="457200" y="742157"/>
            <a:ext cx="8229600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fontAlgn="base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fontAlgn="base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fontAlgn="base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fontAlgn="base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7" indent="0">
              <a:buNone/>
            </a:pPr>
            <a:endParaRPr lang="ru-RU" altLang="ru-RU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99990"/>
            <a:ext cx="4528514" cy="575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4358" y="1052736"/>
            <a:ext cx="3923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dirty="0" err="1">
                <a:solidFill>
                  <a:srgbClr val="FF0066"/>
                </a:solidFill>
              </a:rPr>
              <a:t>Ғарыштық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базалау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тасымалдаушыларынан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алынатын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деректер</a:t>
            </a:r>
            <a:endParaRPr lang="ru-RU" altLang="ru-RU" sz="2400" dirty="0">
              <a:solidFill>
                <a:srgbClr val="FF0066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altLang="ru-RU" dirty="0" err="1"/>
              <a:t>басқарылатын</a:t>
            </a:r>
            <a:r>
              <a:rPr lang="ru-RU" altLang="ru-RU" dirty="0"/>
              <a:t> </a:t>
            </a:r>
            <a:r>
              <a:rPr lang="ru-RU" altLang="ru-RU" dirty="0" err="1"/>
              <a:t>орбиталық</a:t>
            </a:r>
            <a:r>
              <a:rPr lang="ru-RU" altLang="ru-RU" dirty="0"/>
              <a:t> </a:t>
            </a:r>
            <a:r>
              <a:rPr lang="ru-RU" altLang="ru-RU" dirty="0" err="1"/>
              <a:t>станциялар</a:t>
            </a:r>
            <a:endParaRPr lang="ru-RU" altLang="ru-RU" dirty="0"/>
          </a:p>
          <a:p>
            <a:pPr marL="285750" indent="-285750" algn="just">
              <a:buFontTx/>
              <a:buChar char="-"/>
            </a:pPr>
            <a:r>
              <a:rPr lang="ru-RU" altLang="ru-RU" dirty="0"/>
              <a:t>«шаттл» </a:t>
            </a:r>
            <a:r>
              <a:rPr lang="ru-RU" altLang="ru-RU" dirty="0" err="1"/>
              <a:t>типті</a:t>
            </a:r>
            <a:r>
              <a:rPr lang="ru-RU" altLang="ru-RU" dirty="0"/>
              <a:t> </a:t>
            </a:r>
            <a:r>
              <a:rPr lang="ru-RU" altLang="ru-RU" dirty="0" err="1"/>
              <a:t>қайта</a:t>
            </a:r>
            <a:r>
              <a:rPr lang="ru-RU" altLang="ru-RU" dirty="0"/>
              <a:t> </a:t>
            </a:r>
            <a:r>
              <a:rPr lang="ru-RU" altLang="ru-RU" dirty="0" err="1"/>
              <a:t>пайдалануға</a:t>
            </a:r>
            <a:r>
              <a:rPr lang="ru-RU" altLang="ru-RU" dirty="0"/>
              <a:t> </a:t>
            </a:r>
            <a:r>
              <a:rPr lang="ru-RU" altLang="ru-RU" dirty="0" err="1"/>
              <a:t>болатын</a:t>
            </a:r>
            <a:r>
              <a:rPr lang="ru-RU" altLang="ru-RU" dirty="0"/>
              <a:t> </a:t>
            </a:r>
            <a:r>
              <a:rPr lang="ru-RU" altLang="ru-RU" dirty="0" err="1"/>
              <a:t>кемелер</a:t>
            </a:r>
            <a:endParaRPr lang="ru-RU" altLang="ru-RU" dirty="0"/>
          </a:p>
          <a:p>
            <a:pPr marL="285750" indent="-285750" algn="just">
              <a:buFontTx/>
              <a:buChar char="-"/>
            </a:pPr>
            <a:r>
              <a:rPr lang="ru-RU" altLang="ru-RU" dirty="0" err="1"/>
              <a:t>автономды</a:t>
            </a:r>
            <a:r>
              <a:rPr lang="ru-RU" altLang="ru-RU" dirty="0"/>
              <a:t> </a:t>
            </a:r>
            <a:r>
              <a:rPr lang="ru-RU" altLang="ru-RU" dirty="0" err="1"/>
              <a:t>спутниктік</a:t>
            </a:r>
            <a:r>
              <a:rPr lang="ru-RU" altLang="ru-RU" dirty="0"/>
              <a:t> </a:t>
            </a:r>
            <a:r>
              <a:rPr lang="ru-RU" altLang="ru-RU" dirty="0" err="1"/>
              <a:t>түсіру</a:t>
            </a:r>
            <a:r>
              <a:rPr lang="ru-RU" altLang="ru-RU" dirty="0"/>
              <a:t> </a:t>
            </a:r>
            <a:r>
              <a:rPr lang="ru-RU" altLang="ru-RU" dirty="0" err="1"/>
              <a:t>жүйелері</a:t>
            </a:r>
            <a:endParaRPr lang="ru-RU" altLang="ru-RU" dirty="0"/>
          </a:p>
          <a:p>
            <a:pPr algn="just"/>
            <a:r>
              <a:rPr lang="ru-RU" altLang="ru-RU" sz="2400" dirty="0" err="1">
                <a:solidFill>
                  <a:srgbClr val="FF0066"/>
                </a:solidFill>
              </a:rPr>
              <a:t>Авиациялық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базалау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тасымалдаушыларынан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алынатын</a:t>
            </a:r>
            <a:r>
              <a:rPr lang="ru-RU" altLang="ru-RU" sz="2400" dirty="0">
                <a:solidFill>
                  <a:srgbClr val="FF0066"/>
                </a:solidFill>
              </a:rPr>
              <a:t> </a:t>
            </a:r>
            <a:r>
              <a:rPr lang="ru-RU" altLang="ru-RU" sz="2400" dirty="0" err="1">
                <a:solidFill>
                  <a:srgbClr val="FF0066"/>
                </a:solidFill>
              </a:rPr>
              <a:t>деректер</a:t>
            </a:r>
            <a:endParaRPr lang="ru-RU" altLang="ru-RU" sz="2400" dirty="0">
              <a:solidFill>
                <a:srgbClr val="FF0066"/>
              </a:solidFill>
            </a:endParaRPr>
          </a:p>
          <a:p>
            <a:pPr algn="just">
              <a:buFontTx/>
              <a:buChar char="-"/>
            </a:pPr>
            <a:r>
              <a:rPr lang="ru-RU" altLang="ru-RU" dirty="0"/>
              <a:t> </a:t>
            </a:r>
            <a:r>
              <a:rPr lang="ru-RU" altLang="ru-RU" dirty="0" err="1"/>
              <a:t>ұшақтар</a:t>
            </a:r>
            <a:endParaRPr lang="ru-RU" altLang="ru-RU" dirty="0"/>
          </a:p>
          <a:p>
            <a:pPr algn="just">
              <a:buFontTx/>
              <a:buChar char="-"/>
            </a:pPr>
            <a:r>
              <a:rPr lang="ru-RU" altLang="ru-RU" dirty="0" err="1"/>
              <a:t>тікұшақтар</a:t>
            </a:r>
            <a:endParaRPr lang="ru-RU" altLang="ru-RU" dirty="0"/>
          </a:p>
          <a:p>
            <a:pPr algn="just">
              <a:buFontTx/>
              <a:buChar char="-"/>
            </a:pPr>
            <a:r>
              <a:rPr lang="ru-RU" altLang="ru-RU" dirty="0" err="1"/>
              <a:t>микроавиациялық</a:t>
            </a:r>
            <a:r>
              <a:rPr lang="ru-RU" altLang="ru-RU" dirty="0"/>
              <a:t> </a:t>
            </a:r>
            <a:r>
              <a:rPr lang="ru-RU" altLang="ru-RU" dirty="0" err="1"/>
              <a:t>радиомен</a:t>
            </a:r>
            <a:r>
              <a:rPr lang="ru-RU" altLang="ru-RU" dirty="0"/>
              <a:t> </a:t>
            </a:r>
            <a:r>
              <a:rPr lang="ru-RU" altLang="ru-RU" dirty="0" err="1"/>
              <a:t>басқарылатын</a:t>
            </a:r>
            <a:r>
              <a:rPr lang="ru-RU" altLang="ru-RU" dirty="0"/>
              <a:t> </a:t>
            </a:r>
            <a:r>
              <a:rPr lang="ru-RU" altLang="ru-RU" dirty="0" err="1"/>
              <a:t>аппараттар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38636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осмические снимки россии высокого и сверхвысокого разрешения">
            <a:extLst>
              <a:ext uri="{FF2B5EF4-FFF2-40B4-BE49-F238E27FC236}">
                <a16:creationId xmlns:a16="http://schemas.microsoft.com/office/drawing/2014/main" id="{B7E45865-7F31-40D2-95FB-3F2D23F11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8" r="4024" b="38831"/>
          <a:stretch>
            <a:fillRect/>
          </a:stretch>
        </p:blipFill>
        <p:spPr bwMode="auto">
          <a:xfrm>
            <a:off x="179388" y="1484313"/>
            <a:ext cx="6121400" cy="326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CA972F40-D038-4FB2-B7A5-08551A8C7EC7}"/>
              </a:ext>
            </a:extLst>
          </p:cNvPr>
          <p:cNvSpPr/>
          <p:nvPr/>
        </p:nvSpPr>
        <p:spPr>
          <a:xfrm>
            <a:off x="5724525" y="2781300"/>
            <a:ext cx="3024188" cy="21605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775AF608-E74A-41AC-BF30-EB6B8394B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Дүние жүзілік ЖҚЗ мәліметтерін ұсынушы мемлекеттер топтамасы</a:t>
            </a:r>
            <a:endParaRPr lang="ru-RU" sz="3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C09BF3-1148-4B6C-853A-0DE45825E82D}"/>
              </a:ext>
            </a:extLst>
          </p:cNvPr>
          <p:cNvSpPr/>
          <p:nvPr/>
        </p:nvSpPr>
        <p:spPr>
          <a:xfrm>
            <a:off x="6227763" y="5661025"/>
            <a:ext cx="288925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78601F4-3002-4642-9811-AE6CA23B49DB}"/>
              </a:ext>
            </a:extLst>
          </p:cNvPr>
          <p:cNvSpPr/>
          <p:nvPr/>
        </p:nvSpPr>
        <p:spPr>
          <a:xfrm>
            <a:off x="468313" y="5516563"/>
            <a:ext cx="215900" cy="2889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A8516F6-67B4-426F-8404-1ECCF23F4398}"/>
              </a:ext>
            </a:extLst>
          </p:cNvPr>
          <p:cNvSpPr/>
          <p:nvPr/>
        </p:nvSpPr>
        <p:spPr>
          <a:xfrm>
            <a:off x="468313" y="6021388"/>
            <a:ext cx="215900" cy="2873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9C09721-2A80-4B52-825B-D57FF6F01C65}"/>
              </a:ext>
            </a:extLst>
          </p:cNvPr>
          <p:cNvSpPr/>
          <p:nvPr/>
        </p:nvSpPr>
        <p:spPr>
          <a:xfrm>
            <a:off x="3419475" y="5589588"/>
            <a:ext cx="215900" cy="287337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77D3D03-C985-43D9-82F0-E0D5531DDFC7}"/>
              </a:ext>
            </a:extLst>
          </p:cNvPr>
          <p:cNvSpPr/>
          <p:nvPr/>
        </p:nvSpPr>
        <p:spPr>
          <a:xfrm>
            <a:off x="3419475" y="6165850"/>
            <a:ext cx="215900" cy="28733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46" name="TextBox 10">
            <a:extLst>
              <a:ext uri="{FF2B5EF4-FFF2-40B4-BE49-F238E27FC236}">
                <a16:creationId xmlns:a16="http://schemas.microsoft.com/office/drawing/2014/main" id="{6683F3E6-8FF8-4862-A293-9C944AB9C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516563"/>
            <a:ext cx="2297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/>
              <a:t>Ең жоғары рұқсатты</a:t>
            </a:r>
            <a:endParaRPr lang="ru-RU" altLang="ru-RU"/>
          </a:p>
        </p:txBody>
      </p:sp>
      <p:sp>
        <p:nvSpPr>
          <p:cNvPr id="14347" name="TextBox 12">
            <a:extLst>
              <a:ext uri="{FF2B5EF4-FFF2-40B4-BE49-F238E27FC236}">
                <a16:creationId xmlns:a16="http://schemas.microsoft.com/office/drawing/2014/main" id="{449D1406-CC47-4B54-9C98-4F857E3BC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021388"/>
            <a:ext cx="2043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/>
              <a:t>Жоғары рұқсатты</a:t>
            </a:r>
            <a:endParaRPr lang="ru-RU" altLang="ru-RU"/>
          </a:p>
        </p:txBody>
      </p:sp>
      <p:sp>
        <p:nvSpPr>
          <p:cNvPr id="14348" name="TextBox 13">
            <a:extLst>
              <a:ext uri="{FF2B5EF4-FFF2-40B4-BE49-F238E27FC236}">
                <a16:creationId xmlns:a16="http://schemas.microsoft.com/office/drawing/2014/main" id="{67E5B88E-AEB4-49BF-8D5F-EE55498B7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5516563"/>
            <a:ext cx="1727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/>
              <a:t>Орта рұқсатты</a:t>
            </a:r>
            <a:endParaRPr lang="ru-RU" altLang="ru-RU"/>
          </a:p>
        </p:txBody>
      </p:sp>
      <p:sp>
        <p:nvSpPr>
          <p:cNvPr id="14349" name="TextBox 14">
            <a:extLst>
              <a:ext uri="{FF2B5EF4-FFF2-40B4-BE49-F238E27FC236}">
                <a16:creationId xmlns:a16="http://schemas.microsoft.com/office/drawing/2014/main" id="{CF7B61F3-C4A0-407E-9499-38A16A52B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6165850"/>
            <a:ext cx="2027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/>
              <a:t>Төменгі рұқсатты</a:t>
            </a:r>
            <a:endParaRPr lang="ru-RU" altLang="ru-RU"/>
          </a:p>
        </p:txBody>
      </p:sp>
      <p:sp>
        <p:nvSpPr>
          <p:cNvPr id="14350" name="TextBox 15">
            <a:extLst>
              <a:ext uri="{FF2B5EF4-FFF2-40B4-BE49-F238E27FC236}">
                <a16:creationId xmlns:a16="http://schemas.microsoft.com/office/drawing/2014/main" id="{C4549BE1-0B76-4017-A447-7F2B32E8E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5589588"/>
            <a:ext cx="2178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/>
              <a:t>Радарлық жерсерік</a:t>
            </a:r>
            <a:endParaRPr lang="ru-RU" altLang="ru-RU"/>
          </a:p>
        </p:txBody>
      </p:sp>
      <p:pic>
        <p:nvPicPr>
          <p:cNvPr id="14" name="Picture 2" descr="космические снимки россии высокого и сверхвысокого разрешения">
            <a:extLst>
              <a:ext uri="{FF2B5EF4-FFF2-40B4-BE49-F238E27FC236}">
                <a16:creationId xmlns:a16="http://schemas.microsoft.com/office/drawing/2014/main" id="{C8D2D885-9704-4C76-B9E2-3C16DA4BF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58578" t="19227" r="29543" b="72689"/>
          <a:stretch>
            <a:fillRect/>
          </a:stretch>
        </p:blipFill>
        <p:spPr bwMode="auto">
          <a:xfrm>
            <a:off x="5724128" y="3140968"/>
            <a:ext cx="3147778" cy="129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3669222C-9954-414A-B9C9-E21CC253699C}"/>
              </a:ext>
            </a:extLst>
          </p:cNvPr>
          <p:cNvCxnSpPr>
            <a:stCxn id="15" idx="1"/>
          </p:cNvCxnSpPr>
          <p:nvPr/>
        </p:nvCxnSpPr>
        <p:spPr>
          <a:xfrm flipH="1" flipV="1">
            <a:off x="4356100" y="2349500"/>
            <a:ext cx="1811338" cy="747713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altLang="ru-RU" sz="3200" b="1" dirty="0" err="1"/>
              <a:t>Ғарыштық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суреттерді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спектрлік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диапазондар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және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сурет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алу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технологиялары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бойынша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жіктеу</a:t>
            </a:r>
            <a:endParaRPr lang="ru-RU" sz="3200" dirty="0"/>
          </a:p>
        </p:txBody>
      </p:sp>
      <p:pic>
        <p:nvPicPr>
          <p:cNvPr id="5" name="Рисунок 4" descr="C:\Users\ПК\Desktop\классификация космических снимков.jpg">
            <a:extLst>
              <a:ext uri="{FF2B5EF4-FFF2-40B4-BE49-F238E27FC236}">
                <a16:creationId xmlns:a16="http://schemas.microsoft.com/office/drawing/2014/main" id="{D749F372-B7CE-4AD7-AFC4-437AFF127CF9}"/>
              </a:ext>
            </a:extLst>
          </p:cNvPr>
          <p:cNvPicPr/>
          <p:nvPr/>
        </p:nvPicPr>
        <p:blipFill>
          <a:blip r:embed="rId2"/>
          <a:srcRect r="787" b="5375"/>
          <a:stretch>
            <a:fillRect/>
          </a:stretch>
        </p:blipFill>
        <p:spPr bwMode="auto">
          <a:xfrm>
            <a:off x="755576" y="1890740"/>
            <a:ext cx="7632848" cy="466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7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200" b="1" dirty="0" err="1"/>
              <a:t>Аэроғарыштық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зерттеулердің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принциптік</a:t>
            </a:r>
            <a:r>
              <a:rPr lang="ru-RU" altLang="ru-RU" sz="3200" b="1" dirty="0"/>
              <a:t> </a:t>
            </a:r>
            <a:r>
              <a:rPr lang="ru-RU" altLang="ru-RU" sz="3200" b="1" dirty="0" err="1"/>
              <a:t>схемасы</a:t>
            </a:r>
            <a:endParaRPr lang="ru-RU" sz="32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06" y="2060848"/>
            <a:ext cx="8667881" cy="280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05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b="1" dirty="0" err="1"/>
              <a:t>Қашықтықтан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зондтау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деректерін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алу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және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талдау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процесі</a:t>
            </a:r>
            <a:endParaRPr lang="ru-RU" sz="2800" b="1" dirty="0"/>
          </a:p>
        </p:txBody>
      </p:sp>
      <p:pic>
        <p:nvPicPr>
          <p:cNvPr id="4" name="Рисунок 4" descr="1.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933" y="1580984"/>
            <a:ext cx="6552134" cy="500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56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2EEEE6D8-B874-4014-AB64-65E12D3D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ЖҚЗ мәліметтерінің қолданылуы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2">
            <a:extLst>
              <a:ext uri="{FF2B5EF4-FFF2-40B4-BE49-F238E27FC236}">
                <a16:creationId xmlns:a16="http://schemas.microsoft.com/office/drawing/2014/main" id="{462F7200-7344-490E-B34F-0D665DEFC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6" t="28172" r="63200" b="43282"/>
          <a:stretch>
            <a:fillRect/>
          </a:stretch>
        </p:blipFill>
        <p:spPr bwMode="auto">
          <a:xfrm>
            <a:off x="250825" y="1773238"/>
            <a:ext cx="2570163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AB5A62B9-BAEA-4066-AB31-CEC332430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1484313"/>
            <a:ext cx="4903787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C:\Users\admin\Desktop\fig1.jpg">
            <a:extLst>
              <a:ext uri="{FF2B5EF4-FFF2-40B4-BE49-F238E27FC236}">
                <a16:creationId xmlns:a16="http://schemas.microsoft.com/office/drawing/2014/main" id="{56387C2B-7849-40F3-A414-D0B56C1BA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149725"/>
            <a:ext cx="4105275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люс 8">
            <a:extLst>
              <a:ext uri="{FF2B5EF4-FFF2-40B4-BE49-F238E27FC236}">
                <a16:creationId xmlns:a16="http://schemas.microsoft.com/office/drawing/2014/main" id="{99785A38-41F7-429C-BF94-8EEFD2438681}"/>
              </a:ext>
            </a:extLst>
          </p:cNvPr>
          <p:cNvSpPr/>
          <p:nvPr/>
        </p:nvSpPr>
        <p:spPr>
          <a:xfrm>
            <a:off x="2916238" y="2133600"/>
            <a:ext cx="1079500" cy="1295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Равно 9">
            <a:extLst>
              <a:ext uri="{FF2B5EF4-FFF2-40B4-BE49-F238E27FC236}">
                <a16:creationId xmlns:a16="http://schemas.microsoft.com/office/drawing/2014/main" id="{62791515-37DF-47B6-9446-157E3007E558}"/>
              </a:ext>
            </a:extLst>
          </p:cNvPr>
          <p:cNvSpPr/>
          <p:nvPr/>
        </p:nvSpPr>
        <p:spPr>
          <a:xfrm>
            <a:off x="684213" y="4797425"/>
            <a:ext cx="1439862" cy="6477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46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33B8BBF1-F311-443C-9ABB-3FFB62082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3" t="25299" r="53105" b="3188"/>
          <a:stretch>
            <a:fillRect/>
          </a:stretch>
        </p:blipFill>
        <p:spPr bwMode="auto">
          <a:xfrm>
            <a:off x="1907704" y="356393"/>
            <a:ext cx="5832475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Прямоугольник 4">
            <a:extLst>
              <a:ext uri="{FF2B5EF4-FFF2-40B4-BE49-F238E27FC236}">
                <a16:creationId xmlns:a16="http://schemas.microsoft.com/office/drawing/2014/main" id="{223FB3B7-A06B-4EC0-9FC3-86673B5C0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9" y="0"/>
            <a:ext cx="8569200" cy="729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К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А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Р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Т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А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Л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А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Р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Д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Ы</a:t>
            </a:r>
          </a:p>
          <a:p>
            <a:pPr eaLnBrk="1" hangingPunct="1"/>
            <a:endParaRPr lang="kk-KZ" altLang="ru-RU" b="1" dirty="0">
              <a:solidFill>
                <a:schemeClr val="tx2"/>
              </a:solidFill>
            </a:endParaRP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Қ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Ұ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Р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У</a:t>
            </a:r>
          </a:p>
          <a:p>
            <a:pPr eaLnBrk="1" hangingPunct="1"/>
            <a:endParaRPr lang="kk-KZ" altLang="ru-RU" b="1" dirty="0">
              <a:solidFill>
                <a:schemeClr val="tx2"/>
              </a:solidFill>
            </a:endParaRP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К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Е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З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Е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Ң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Д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Е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Р</a:t>
            </a:r>
          </a:p>
          <a:p>
            <a:pPr eaLnBrk="1" hangingPunct="1"/>
            <a:r>
              <a:rPr lang="kk-KZ" altLang="ru-RU" b="1" dirty="0">
                <a:solidFill>
                  <a:schemeClr val="tx2"/>
                </a:solidFill>
              </a:rPr>
              <a:t>І</a:t>
            </a:r>
          </a:p>
          <a:p>
            <a:pPr eaLnBrk="1" hangingPunct="1"/>
            <a:endParaRPr lang="ru-RU" altLang="ru-RU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7DEE2B-EA03-472C-80D5-73214A7D1ED1}"/>
              </a:ext>
            </a:extLst>
          </p:cNvPr>
          <p:cNvSpPr/>
          <p:nvPr/>
        </p:nvSpPr>
        <p:spPr>
          <a:xfrm>
            <a:off x="8172400" y="5085184"/>
            <a:ext cx="79208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3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46598EA-B50B-450D-8BD6-FE0061DE1AD9}"/>
              </a:ext>
            </a:extLst>
          </p:cNvPr>
          <p:cNvSpPr/>
          <p:nvPr/>
        </p:nvSpPr>
        <p:spPr>
          <a:xfrm>
            <a:off x="8172400" y="3351815"/>
            <a:ext cx="648072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2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434769-3C16-47EB-981B-78482A20DC76}"/>
              </a:ext>
            </a:extLst>
          </p:cNvPr>
          <p:cNvSpPr/>
          <p:nvPr/>
        </p:nvSpPr>
        <p:spPr>
          <a:xfrm>
            <a:off x="8030543" y="1255986"/>
            <a:ext cx="899592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Arial" charset="0"/>
              </a:rPr>
              <a:t>1</a:t>
            </a:r>
          </a:p>
        </p:txBody>
      </p:sp>
      <p:sp>
        <p:nvSpPr>
          <p:cNvPr id="11271" name="TextBox 8">
            <a:extLst>
              <a:ext uri="{FF2B5EF4-FFF2-40B4-BE49-F238E27FC236}">
                <a16:creationId xmlns:a16="http://schemas.microsoft.com/office/drawing/2014/main" id="{D53D529D-E197-4DF2-8D61-0BF1B14ED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5589588"/>
            <a:ext cx="257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DCDD699B-5053-48CE-B221-36BC667E5967}"/>
              </a:ext>
            </a:extLst>
          </p:cNvPr>
          <p:cNvSpPr/>
          <p:nvPr/>
        </p:nvSpPr>
        <p:spPr>
          <a:xfrm>
            <a:off x="3337991" y="5832743"/>
            <a:ext cx="2930525" cy="347663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Сандық қарталар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54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B830DDEF-80E3-4E08-9FA1-10FE48BBA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kk-KZ" altLang="ru-RU" sz="2800" dirty="0">
                <a:solidFill>
                  <a:srgbClr val="0046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дәлдікті карталар алу үшін, қажетті кеңістіктік рұқсаттағы ғарыштық түсіріс суреттерін қолдану:</a:t>
            </a:r>
            <a:endParaRPr lang="ru-RU" altLang="ru-RU" sz="2800" dirty="0">
              <a:solidFill>
                <a:srgbClr val="0046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33B006E-8E18-4659-93C4-4582BD1397A2}"/>
              </a:ext>
            </a:extLst>
          </p:cNvPr>
          <p:cNvGraphicFramePr>
            <a:graphicFrameLocks noGrp="1"/>
          </p:cNvGraphicFramePr>
          <p:nvPr/>
        </p:nvGraphicFramePr>
        <p:xfrm>
          <a:off x="395288" y="1844675"/>
          <a:ext cx="8569325" cy="3976687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09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1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1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16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58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36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31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151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Рұқсaт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(м)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Мaсштaб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10 000-25 000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25 000-50 000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50 000-100 000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100 000-200 000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200 000-500 000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500 000-1 000 000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1 000 000 ұсaқ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250-1000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35-45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м жоғ.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3891" marR="6389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387" name="TextBox 4">
            <a:extLst>
              <a:ext uri="{FF2B5EF4-FFF2-40B4-BE49-F238E27FC236}">
                <a16:creationId xmlns:a16="http://schemas.microsoft.com/office/drawing/2014/main" id="{8F45EA71-9ACB-4162-8861-A8B87455C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092825"/>
            <a:ext cx="4681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/>
              <a:t>Ескертпе*: </a:t>
            </a:r>
            <a:r>
              <a:rPr lang="kk-KZ" altLang="ru-RU" b="1"/>
              <a:t>Қ </a:t>
            </a:r>
            <a:r>
              <a:rPr lang="kk-KZ" altLang="ru-RU"/>
              <a:t>– құрастыру; </a:t>
            </a:r>
            <a:r>
              <a:rPr lang="kk-KZ" altLang="ru-RU" b="1"/>
              <a:t>Ж </a:t>
            </a:r>
            <a:r>
              <a:rPr lang="kk-KZ" altLang="ru-RU"/>
              <a:t>- жаңарту</a:t>
            </a:r>
            <a:endParaRPr lang="ru-RU" alt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16FEDA63-52FA-4CF4-BFEF-7E9F13863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altLang="ru-RU" sz="2800" dirty="0">
                <a:solidFill>
                  <a:srgbClr val="0044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рұқсатты ғарыштық түсірістерді беретін жерсеріктердің рұқсаттылықтары және карта масштабтары </a:t>
            </a:r>
            <a:endParaRPr lang="ru-RU" altLang="ru-RU" sz="2800" dirty="0">
              <a:solidFill>
                <a:srgbClr val="0044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Picture 1">
            <a:extLst>
              <a:ext uri="{FF2B5EF4-FFF2-40B4-BE49-F238E27FC236}">
                <a16:creationId xmlns:a16="http://schemas.microsoft.com/office/drawing/2014/main" id="{5115A511-28B3-490C-824A-D8C31D163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1" t="26202" r="31100" b="9813"/>
          <a:stretch>
            <a:fillRect/>
          </a:stretch>
        </p:blipFill>
        <p:spPr bwMode="auto">
          <a:xfrm>
            <a:off x="694110" y="1429908"/>
            <a:ext cx="7992690" cy="49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507413" cy="739775"/>
          </a:xfrm>
        </p:spPr>
        <p:txBody>
          <a:bodyPr/>
          <a:lstStyle/>
          <a:p>
            <a:r>
              <a:rPr lang="ru-RU" sz="2800" b="1" dirty="0" err="1">
                <a:solidFill>
                  <a:srgbClr val="990000"/>
                </a:solidFill>
              </a:rPr>
              <a:t>Суреттерді</a:t>
            </a:r>
            <a:r>
              <a:rPr lang="ru-RU" sz="2800" b="1" dirty="0">
                <a:solidFill>
                  <a:srgbClr val="990000"/>
                </a:solidFill>
              </a:rPr>
              <a:t> </a:t>
            </a:r>
            <a:r>
              <a:rPr lang="ru-RU" sz="2800" b="1" dirty="0" err="1">
                <a:solidFill>
                  <a:srgbClr val="990000"/>
                </a:solidFill>
              </a:rPr>
              <a:t>сандық</a:t>
            </a:r>
            <a:r>
              <a:rPr lang="ru-RU" sz="2800" b="1" dirty="0">
                <a:solidFill>
                  <a:srgbClr val="990000"/>
                </a:solidFill>
              </a:rPr>
              <a:t> </a:t>
            </a:r>
            <a:r>
              <a:rPr lang="ru-RU" sz="2800" b="1" dirty="0" err="1">
                <a:solidFill>
                  <a:srgbClr val="990000"/>
                </a:solidFill>
              </a:rPr>
              <a:t>өңдеу</a:t>
            </a:r>
            <a:r>
              <a:rPr lang="ru-RU" sz="2800" b="1" dirty="0">
                <a:solidFill>
                  <a:srgbClr val="990000"/>
                </a:solidFill>
              </a:rPr>
              <a:t> </a:t>
            </a:r>
            <a:r>
              <a:rPr lang="ru-RU" sz="2800" b="1" dirty="0" err="1">
                <a:solidFill>
                  <a:srgbClr val="990000"/>
                </a:solidFill>
              </a:rPr>
              <a:t>міндеттері</a:t>
            </a:r>
            <a:endParaRPr lang="ru-RU" sz="28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8229600" cy="547238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</a:pPr>
            <a:r>
              <a:rPr lang="ru-RU" sz="2400" dirty="0" err="1"/>
              <a:t>радиометриялық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геометриялық</a:t>
            </a:r>
            <a:r>
              <a:rPr lang="ru-RU" sz="2400" dirty="0"/>
              <a:t> </a:t>
            </a:r>
            <a:r>
              <a:rPr lang="ru-RU" sz="2400" dirty="0" err="1"/>
              <a:t>бұрмалануды</a:t>
            </a:r>
            <a:r>
              <a:rPr lang="ru-RU" sz="2400" dirty="0"/>
              <a:t> </a:t>
            </a:r>
            <a:r>
              <a:rPr lang="ru-RU" sz="2400" dirty="0" err="1"/>
              <a:t>жою</a:t>
            </a:r>
            <a:r>
              <a:rPr lang="ru-RU" sz="2400" dirty="0"/>
              <a:t>, </a:t>
            </a:r>
            <a:r>
              <a:rPr lang="ru-RU" sz="2400" dirty="0" err="1"/>
              <a:t>координаталық</a:t>
            </a:r>
            <a:r>
              <a:rPr lang="ru-RU" sz="2400" dirty="0"/>
              <a:t> </a:t>
            </a:r>
            <a:r>
              <a:rPr lang="ru-RU" sz="2400" dirty="0" err="1"/>
              <a:t>байланыстыру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берілген</a:t>
            </a:r>
            <a:r>
              <a:rPr lang="ru-RU" sz="2400" dirty="0"/>
              <a:t> </a:t>
            </a:r>
            <a:r>
              <a:rPr lang="ru-RU" sz="2400" dirty="0" err="1"/>
              <a:t>проекцияға</a:t>
            </a:r>
            <a:r>
              <a:rPr lang="ru-RU" sz="2400" dirty="0"/>
              <a:t> </a:t>
            </a:r>
            <a:r>
              <a:rPr lang="ru-RU" sz="2400" dirty="0" err="1"/>
              <a:t>түрлендіру</a:t>
            </a:r>
            <a:r>
              <a:rPr lang="ru-RU" sz="2400" dirty="0"/>
              <a:t>;</a:t>
            </a:r>
          </a:p>
          <a:p>
            <a:pPr algn="just">
              <a:lnSpc>
                <a:spcPct val="80000"/>
              </a:lnSpc>
            </a:pPr>
            <a:r>
              <a:rPr lang="ru-RU" sz="2400" dirty="0" err="1"/>
              <a:t>кескіндерді</a:t>
            </a:r>
            <a:r>
              <a:rPr lang="ru-RU" sz="2400" dirty="0"/>
              <a:t> </a:t>
            </a:r>
            <a:r>
              <a:rPr lang="ru-RU" sz="2400" dirty="0" err="1"/>
              <a:t>жақсарту</a:t>
            </a:r>
            <a:r>
              <a:rPr lang="ru-RU" sz="2400" dirty="0"/>
              <a:t> (</a:t>
            </a:r>
            <a:r>
              <a:rPr lang="ru-RU" sz="2400" dirty="0" err="1"/>
              <a:t>шуды</a:t>
            </a:r>
            <a:r>
              <a:rPr lang="ru-RU" sz="2400" dirty="0"/>
              <a:t> басу, </a:t>
            </a:r>
            <a:r>
              <a:rPr lang="ru-RU" sz="2400" dirty="0" err="1"/>
              <a:t>сүзу</a:t>
            </a:r>
            <a:r>
              <a:rPr lang="ru-RU" sz="2400" dirty="0"/>
              <a:t>, </a:t>
            </a:r>
            <a:r>
              <a:rPr lang="ru-RU" sz="2400" dirty="0" err="1"/>
              <a:t>шекараларды</a:t>
            </a:r>
            <a:r>
              <a:rPr lang="ru-RU" sz="2400" dirty="0"/>
              <a:t> </a:t>
            </a:r>
            <a:r>
              <a:rPr lang="ru-RU" sz="2400" dirty="0" err="1"/>
              <a:t>астын</a:t>
            </a:r>
            <a:r>
              <a:rPr lang="ru-RU" sz="2400" dirty="0"/>
              <a:t> </a:t>
            </a:r>
            <a:r>
              <a:rPr lang="ru-RU" sz="2400" dirty="0" err="1"/>
              <a:t>сызу</a:t>
            </a:r>
            <a:r>
              <a:rPr lang="ru-RU" sz="2400" dirty="0"/>
              <a:t>, гистограмма </a:t>
            </a:r>
            <a:r>
              <a:rPr lang="ru-RU" sz="2400" dirty="0" err="1"/>
              <a:t>түрлендірулерін</a:t>
            </a:r>
            <a:r>
              <a:rPr lang="ru-RU" sz="2400" dirty="0"/>
              <a:t> </a:t>
            </a:r>
            <a:r>
              <a:rPr lang="ru-RU" sz="2400" dirty="0" err="1"/>
              <a:t>қоса</a:t>
            </a:r>
            <a:r>
              <a:rPr lang="ru-RU" sz="2400" dirty="0"/>
              <a:t> </a:t>
            </a:r>
            <a:r>
              <a:rPr lang="ru-RU" sz="2400" dirty="0" err="1"/>
              <a:t>алғанда</a:t>
            </a:r>
            <a:r>
              <a:rPr lang="ru-RU" sz="2400" dirty="0"/>
              <a:t>, </a:t>
            </a:r>
            <a:r>
              <a:rPr lang="ru-RU" sz="2400" dirty="0" err="1"/>
              <a:t>жарқын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қарама-қарсы</a:t>
            </a:r>
            <a:r>
              <a:rPr lang="ru-RU" sz="2400" dirty="0"/>
              <a:t> </a:t>
            </a:r>
            <a:r>
              <a:rPr lang="ru-RU" sz="2400" dirty="0" err="1"/>
              <a:t>сипаттамаларды</a:t>
            </a:r>
            <a:r>
              <a:rPr lang="ru-RU" sz="2400" dirty="0"/>
              <a:t> </a:t>
            </a:r>
            <a:r>
              <a:rPr lang="ru-RU" sz="2400" dirty="0" err="1"/>
              <a:t>өзгерту</a:t>
            </a:r>
            <a:r>
              <a:rPr lang="ru-RU" sz="2400" dirty="0"/>
              <a:t>);</a:t>
            </a:r>
          </a:p>
          <a:p>
            <a:pPr algn="just">
              <a:lnSpc>
                <a:spcPct val="80000"/>
              </a:lnSpc>
            </a:pPr>
            <a:r>
              <a:rPr lang="ru-RU" sz="2400" dirty="0" err="1"/>
              <a:t>әр</a:t>
            </a:r>
            <a:r>
              <a:rPr lang="ru-RU" sz="2400" dirty="0"/>
              <a:t> </a:t>
            </a:r>
            <a:r>
              <a:rPr lang="ru-RU" sz="2400" dirty="0" err="1"/>
              <a:t>түрлі</a:t>
            </a:r>
            <a:r>
              <a:rPr lang="ru-RU" sz="2400" dirty="0"/>
              <a:t> </a:t>
            </a:r>
            <a:r>
              <a:rPr lang="ru-RU" sz="2400" dirty="0" err="1"/>
              <a:t>спектрлік</a:t>
            </a:r>
            <a:r>
              <a:rPr lang="ru-RU" sz="2400" dirty="0"/>
              <a:t> </a:t>
            </a:r>
            <a:r>
              <a:rPr lang="ru-RU" sz="2400" dirty="0" err="1"/>
              <a:t>диапазондарда</a:t>
            </a:r>
            <a:r>
              <a:rPr lang="ru-RU" sz="2400" dirty="0"/>
              <a:t> </a:t>
            </a:r>
            <a:r>
              <a:rPr lang="ru-RU" sz="2400" dirty="0" err="1"/>
              <a:t>алынған</a:t>
            </a:r>
            <a:r>
              <a:rPr lang="ru-RU" sz="2400" dirty="0"/>
              <a:t> </a:t>
            </a:r>
            <a:r>
              <a:rPr lang="ru-RU" sz="2400" dirty="0" err="1"/>
              <a:t>деректерді</a:t>
            </a:r>
            <a:r>
              <a:rPr lang="ru-RU" sz="2400" dirty="0"/>
              <a:t> </a:t>
            </a:r>
            <a:r>
              <a:rPr lang="ru-RU" sz="2400" dirty="0" err="1"/>
              <a:t>ажыратымдылық</a:t>
            </a:r>
            <a:r>
              <a:rPr lang="ru-RU" sz="2400" dirty="0"/>
              <a:t> </a:t>
            </a:r>
            <a:r>
              <a:rPr lang="ru-RU" sz="2400" dirty="0" err="1"/>
              <a:t>қабілетін</a:t>
            </a:r>
            <a:r>
              <a:rPr lang="ru-RU" sz="2400" dirty="0"/>
              <a:t> </a:t>
            </a:r>
            <a:r>
              <a:rPr lang="ru-RU" sz="2400" dirty="0" err="1"/>
              <a:t>төмендетпестен</a:t>
            </a:r>
            <a:r>
              <a:rPr lang="ru-RU" sz="2400" dirty="0"/>
              <a:t> </a:t>
            </a:r>
            <a:r>
              <a:rPr lang="ru-RU" sz="2400" dirty="0" err="1"/>
              <a:t>біріктіру</a:t>
            </a:r>
            <a:r>
              <a:rPr lang="ru-RU" sz="2400" dirty="0"/>
              <a:t> (</a:t>
            </a:r>
            <a:r>
              <a:rPr lang="ru-RU" sz="2400" dirty="0" err="1"/>
              <a:t>суреттерді</a:t>
            </a:r>
            <a:r>
              <a:rPr lang="ru-RU" sz="2400" dirty="0"/>
              <a:t> </a:t>
            </a:r>
            <a:r>
              <a:rPr lang="ru-RU" sz="2400" dirty="0" err="1"/>
              <a:t>біріктірудің</a:t>
            </a:r>
            <a:r>
              <a:rPr lang="ru-RU" sz="2400" dirty="0"/>
              <a:t>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әдістері</a:t>
            </a:r>
            <a:r>
              <a:rPr lang="ru-RU" sz="2400" dirty="0"/>
              <a:t> </a:t>
            </a:r>
            <a:r>
              <a:rPr lang="ru-RU" sz="2400" dirty="0" err="1"/>
              <a:t>негізінде</a:t>
            </a:r>
            <a:r>
              <a:rPr lang="ru-RU" sz="2400" dirty="0"/>
              <a:t>);</a:t>
            </a:r>
          </a:p>
          <a:p>
            <a:pPr algn="just">
              <a:lnSpc>
                <a:spcPct val="80000"/>
              </a:lnSpc>
            </a:pPr>
            <a:r>
              <a:rPr lang="ru-RU" sz="2400" dirty="0" err="1"/>
              <a:t>екінші</a:t>
            </a:r>
            <a:r>
              <a:rPr lang="ru-RU" sz="2400" dirty="0"/>
              <a:t> </a:t>
            </a:r>
            <a:r>
              <a:rPr lang="ru-RU" sz="2400" dirty="0" err="1"/>
              <a:t>дешифрлеу</a:t>
            </a:r>
            <a:r>
              <a:rPr lang="ru-RU" sz="2400" dirty="0"/>
              <a:t> </a:t>
            </a:r>
            <a:r>
              <a:rPr lang="ru-RU" sz="2400" dirty="0" err="1"/>
              <a:t>белгілерді</a:t>
            </a:r>
            <a:r>
              <a:rPr lang="ru-RU" sz="2400" dirty="0"/>
              <a:t> </a:t>
            </a:r>
            <a:r>
              <a:rPr lang="ru-RU" sz="2400" dirty="0" err="1"/>
              <a:t>бөлу</a:t>
            </a:r>
            <a:r>
              <a:rPr lang="ru-RU" sz="2400" dirty="0"/>
              <a:t> (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компоненттерді</a:t>
            </a:r>
            <a:r>
              <a:rPr lang="ru-RU" sz="2400" dirty="0"/>
              <a:t> </a:t>
            </a:r>
            <a:r>
              <a:rPr lang="ru-RU" sz="2400" dirty="0" err="1"/>
              <a:t>талдау</a:t>
            </a:r>
            <a:r>
              <a:rPr lang="ru-RU" sz="2400" dirty="0"/>
              <a:t>, </a:t>
            </a:r>
            <a:r>
              <a:rPr lang="ru-RU" sz="2400" dirty="0" err="1"/>
              <a:t>вегетациялық</a:t>
            </a:r>
            <a:r>
              <a:rPr lang="ru-RU" sz="2400" dirty="0"/>
              <a:t> </a:t>
            </a:r>
            <a:r>
              <a:rPr lang="ru-RU" sz="2400" dirty="0" err="1"/>
              <a:t>индекстерді</a:t>
            </a:r>
            <a:r>
              <a:rPr lang="ru-RU" sz="2400" dirty="0"/>
              <a:t> </a:t>
            </a:r>
            <a:r>
              <a:rPr lang="ru-RU" sz="2400" dirty="0" err="1"/>
              <a:t>есептеу</a:t>
            </a:r>
            <a:r>
              <a:rPr lang="ru-RU" sz="2400" dirty="0"/>
              <a:t>, </a:t>
            </a:r>
            <a:r>
              <a:rPr lang="ru-RU" sz="2400" dirty="0" err="1"/>
              <a:t>текстураларды</a:t>
            </a:r>
            <a:r>
              <a:rPr lang="ru-RU" sz="2400" dirty="0"/>
              <a:t> </a:t>
            </a:r>
            <a:r>
              <a:rPr lang="ru-RU" sz="2400" dirty="0" err="1"/>
              <a:t>талдау</a:t>
            </a:r>
            <a:r>
              <a:rPr lang="ru-RU" sz="2400" dirty="0"/>
              <a:t>));</a:t>
            </a:r>
          </a:p>
          <a:p>
            <a:pPr algn="just">
              <a:lnSpc>
                <a:spcPct val="80000"/>
              </a:lnSpc>
            </a:pPr>
            <a:r>
              <a:rPr lang="ru-RU" sz="2400" dirty="0" err="1"/>
              <a:t>суреттерді</a:t>
            </a:r>
            <a:r>
              <a:rPr lang="ru-RU" sz="2400" dirty="0"/>
              <a:t> </a:t>
            </a:r>
            <a:r>
              <a:rPr lang="ru-RU" sz="2400" dirty="0" err="1"/>
              <a:t>тақырыптық</a:t>
            </a:r>
            <a:r>
              <a:rPr lang="ru-RU" sz="2400" dirty="0"/>
              <a:t> </a:t>
            </a:r>
            <a:r>
              <a:rPr lang="ru-RU" sz="2400" dirty="0" err="1"/>
              <a:t>өңдеу</a:t>
            </a:r>
            <a:r>
              <a:rPr lang="ru-RU" sz="2400" dirty="0"/>
              <a:t>, </a:t>
            </a:r>
            <a:r>
              <a:rPr lang="ru-RU" sz="2400" dirty="0" err="1"/>
              <a:t>табиғи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табиғи-техникалық</a:t>
            </a:r>
            <a:r>
              <a:rPr lang="ru-RU" sz="2400" dirty="0"/>
              <a:t> </a:t>
            </a:r>
            <a:r>
              <a:rPr lang="ru-RU" sz="2400" dirty="0" err="1"/>
              <a:t>объектілерді</a:t>
            </a:r>
            <a:r>
              <a:rPr lang="ru-RU" sz="2400" dirty="0"/>
              <a:t> </a:t>
            </a:r>
            <a:r>
              <a:rPr lang="ru-RU" sz="2400" dirty="0" err="1"/>
              <a:t>автоматты</a:t>
            </a:r>
            <a:r>
              <a:rPr lang="ru-RU" sz="2400" dirty="0"/>
              <a:t> </a:t>
            </a:r>
            <a:r>
              <a:rPr lang="ru-RU" sz="2400" dirty="0" err="1"/>
              <a:t>дешифрлеу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сәйкестендіру</a:t>
            </a:r>
            <a:r>
              <a:rPr lang="ru-RU" sz="2400" dirty="0"/>
              <a:t> (мозаика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түсті</a:t>
            </a:r>
            <a:r>
              <a:rPr lang="ru-RU" sz="2400" dirty="0"/>
              <a:t> </a:t>
            </a:r>
            <a:r>
              <a:rPr lang="ru-RU" sz="2400" dirty="0" err="1"/>
              <a:t>кодталған</a:t>
            </a:r>
            <a:r>
              <a:rPr lang="ru-RU" sz="2400" dirty="0"/>
              <a:t> </a:t>
            </a:r>
            <a:r>
              <a:rPr lang="ru-RU" sz="2400" dirty="0" err="1"/>
              <a:t>бейнелерді</a:t>
            </a:r>
            <a:r>
              <a:rPr lang="ru-RU" sz="2400" dirty="0"/>
              <a:t> </a:t>
            </a:r>
            <a:r>
              <a:rPr lang="ru-RU" sz="2400" dirty="0" err="1"/>
              <a:t>қалыптастыру</a:t>
            </a:r>
            <a:r>
              <a:rPr lang="ru-RU" sz="2400" dirty="0"/>
              <a:t>, </a:t>
            </a:r>
            <a:r>
              <a:rPr lang="ru-RU" sz="2400" dirty="0" err="1"/>
              <a:t>бақыланбайтын</a:t>
            </a:r>
            <a:r>
              <a:rPr lang="ru-RU" sz="2400" dirty="0"/>
              <a:t> </a:t>
            </a:r>
            <a:r>
              <a:rPr lang="ru-RU" sz="2400" dirty="0" err="1"/>
              <a:t>жіктеу-кластерлік</a:t>
            </a:r>
            <a:r>
              <a:rPr lang="ru-RU" sz="2400" dirty="0"/>
              <a:t> </a:t>
            </a:r>
            <a:r>
              <a:rPr lang="ru-RU" sz="2400" dirty="0" err="1"/>
              <a:t>талдау</a:t>
            </a:r>
            <a:r>
              <a:rPr lang="ru-RU" sz="2400" dirty="0"/>
              <a:t>, </a:t>
            </a:r>
            <a:r>
              <a:rPr lang="ru-RU" sz="2400" dirty="0" err="1"/>
              <a:t>бақыланатын</a:t>
            </a:r>
            <a:r>
              <a:rPr lang="ru-RU" sz="2400" dirty="0"/>
              <a:t> </a:t>
            </a:r>
            <a:r>
              <a:rPr lang="ru-RU" sz="2400" dirty="0" err="1"/>
              <a:t>жіктеу</a:t>
            </a:r>
            <a:r>
              <a:rPr lang="ru-RU" sz="2400" dirty="0"/>
              <a:t> – </a:t>
            </a:r>
            <a:r>
              <a:rPr lang="ru-RU" sz="2400" dirty="0" err="1"/>
              <a:t>оқытумен</a:t>
            </a:r>
            <a:r>
              <a:rPr lang="ru-RU" sz="2400" dirty="0"/>
              <a:t>, </a:t>
            </a:r>
            <a:r>
              <a:rPr lang="ru-RU" sz="2400" dirty="0" err="1"/>
              <a:t>берілген</a:t>
            </a:r>
            <a:r>
              <a:rPr lang="ru-RU" sz="2400" dirty="0"/>
              <a:t> </a:t>
            </a:r>
            <a:r>
              <a:rPr lang="ru-RU" sz="2400" dirty="0" err="1"/>
              <a:t>нысандағы</a:t>
            </a:r>
            <a:r>
              <a:rPr lang="ru-RU" sz="2400" dirty="0"/>
              <a:t> </a:t>
            </a:r>
            <a:r>
              <a:rPr lang="ru-RU" sz="2400" dirty="0" err="1"/>
              <a:t>объектілерді</a:t>
            </a:r>
            <a:r>
              <a:rPr lang="ru-RU" sz="2400" dirty="0"/>
              <a:t> табу - </a:t>
            </a:r>
            <a:r>
              <a:rPr lang="ru-RU" sz="2400" dirty="0" err="1"/>
              <a:t>линеаменттік</a:t>
            </a:r>
            <a:r>
              <a:rPr lang="ru-RU" sz="2400" dirty="0"/>
              <a:t> </a:t>
            </a:r>
            <a:r>
              <a:rPr lang="ru-RU" sz="2400" dirty="0" err="1"/>
              <a:t>талдау</a:t>
            </a:r>
            <a:r>
              <a:rPr lang="ru-RU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93087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Фотограмметриялық</a:t>
            </a:r>
            <a:r>
              <a:rPr lang="ru-RU" b="1" dirty="0"/>
              <a:t> </a:t>
            </a:r>
            <a:r>
              <a:rPr lang="ru-RU" b="1" dirty="0" err="1"/>
              <a:t>есептерді</a:t>
            </a:r>
            <a:r>
              <a:rPr lang="ru-RU" b="1" dirty="0"/>
              <a:t> </a:t>
            </a:r>
            <a:r>
              <a:rPr lang="ru-RU" b="1" dirty="0" err="1"/>
              <a:t>автоматтандыру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3"/>
            <a:ext cx="9094787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096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Векторлық</a:t>
            </a:r>
            <a:r>
              <a:rPr lang="ru-RU" b="1" dirty="0"/>
              <a:t> 3D </a:t>
            </a:r>
            <a:r>
              <a:rPr lang="ru-RU" b="1" dirty="0" err="1"/>
              <a:t>модельдерін</a:t>
            </a:r>
            <a:r>
              <a:rPr lang="ru-RU" b="1" dirty="0"/>
              <a:t> </a:t>
            </a:r>
            <a:r>
              <a:rPr lang="ru-RU" b="1" dirty="0" err="1"/>
              <a:t>құру</a:t>
            </a:r>
            <a:r>
              <a:rPr lang="ru-RU" b="1" dirty="0"/>
              <a:t> </a:t>
            </a:r>
            <a:r>
              <a:rPr lang="ru-RU" b="1" dirty="0" err="1"/>
              <a:t>кезінде</a:t>
            </a:r>
            <a:r>
              <a:rPr lang="ru-RU" b="1" dirty="0"/>
              <a:t> </a:t>
            </a:r>
            <a:r>
              <a:rPr lang="ru-RU" b="1" dirty="0" err="1"/>
              <a:t>автоматтандыру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" y="1772816"/>
            <a:ext cx="9028113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416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Автоматизация при создании векторных 3</a:t>
            </a:r>
            <a:r>
              <a:rPr lang="en-US" b="1" dirty="0"/>
              <a:t>D</a:t>
            </a:r>
            <a:r>
              <a:rPr lang="ru-RU" b="1" dirty="0"/>
              <a:t> моделей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5" y="1644689"/>
            <a:ext cx="9085263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147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ұсыну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094787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220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ұсыну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1484784"/>
            <a:ext cx="9113837" cy="457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143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</a:t>
            </a:r>
            <a:r>
              <a:rPr lang="ru-RU" dirty="0" err="1"/>
              <a:t>мүмкіндіктері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13837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494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5-камералық </a:t>
            </a:r>
            <a:r>
              <a:rPr lang="ru-RU" sz="3200" b="1" dirty="0" err="1"/>
              <a:t>түсіру</a:t>
            </a:r>
            <a:r>
              <a:rPr lang="ru-RU" sz="3200" b="1" dirty="0"/>
              <a:t> </a:t>
            </a:r>
            <a:r>
              <a:rPr lang="ru-RU" sz="3200" b="1" dirty="0" err="1"/>
              <a:t>жүйесінің</a:t>
            </a:r>
            <a:r>
              <a:rPr lang="ru-RU" sz="3200" b="1" dirty="0"/>
              <a:t> </a:t>
            </a:r>
            <a:r>
              <a:rPr lang="ru-RU" sz="3200" b="1" dirty="0" err="1"/>
              <a:t>деректерін</a:t>
            </a:r>
            <a:r>
              <a:rPr lang="ru-RU" sz="3200" b="1" dirty="0"/>
              <a:t> </a:t>
            </a:r>
            <a:r>
              <a:rPr lang="ru-RU" sz="3200" b="1" dirty="0" err="1"/>
              <a:t>өңдеу</a:t>
            </a:r>
            <a:endParaRPr lang="ru-RU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1484784"/>
            <a:ext cx="8050941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7" t="10583" r="29243" b="42548"/>
          <a:stretch/>
        </p:blipFill>
        <p:spPr bwMode="auto">
          <a:xfrm>
            <a:off x="5149874" y="4195206"/>
            <a:ext cx="3626463" cy="2402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809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 </a:t>
            </a:r>
            <a:r>
              <a:rPr lang="kk-KZ" dirty="0"/>
              <a:t>жер бедер</a:t>
            </a:r>
            <a:r>
              <a:rPr lang="ru-RU" dirty="0"/>
              <a:t> </a:t>
            </a:r>
            <a:r>
              <a:rPr lang="ru-RU" dirty="0" err="1"/>
              <a:t>модельдерінің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5" y="1988840"/>
            <a:ext cx="9075737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553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Үлгі</a:t>
            </a:r>
            <a:r>
              <a:rPr lang="ru-RU" dirty="0"/>
              <a:t> </a:t>
            </a:r>
            <a:r>
              <a:rPr lang="ru-RU" dirty="0" err="1"/>
              <a:t>түрлерінің</a:t>
            </a:r>
            <a:r>
              <a:rPr lang="ru-RU" dirty="0"/>
              <a:t> </a:t>
            </a:r>
            <a:r>
              <a:rPr lang="ru-RU" dirty="0" err="1"/>
              <a:t>арақатынасы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2" y="1700808"/>
            <a:ext cx="908526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948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Фотограмметриялық</a:t>
            </a:r>
            <a:r>
              <a:rPr lang="ru-RU" dirty="0"/>
              <a:t> </a:t>
            </a:r>
            <a:r>
              <a:rPr lang="ru-RU" dirty="0" err="1"/>
              <a:t>технологиялар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3" y="1772816"/>
            <a:ext cx="9066213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105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Векторлық</a:t>
            </a:r>
            <a:r>
              <a:rPr lang="ru-RU" dirty="0"/>
              <a:t> </a:t>
            </a:r>
            <a:r>
              <a:rPr lang="ru-RU" dirty="0" err="1"/>
              <a:t>модельдер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30" y="1988840"/>
            <a:ext cx="9123363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167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3</a:t>
            </a:r>
            <a:r>
              <a:rPr lang="en-US" dirty="0"/>
              <a:t>D</a:t>
            </a:r>
            <a:r>
              <a:rPr lang="ru-RU" dirty="0"/>
              <a:t> </a:t>
            </a:r>
            <a:r>
              <a:rPr lang="ru-RU" dirty="0" err="1"/>
              <a:t>модельдерді</a:t>
            </a:r>
            <a:r>
              <a:rPr lang="ru-RU" dirty="0"/>
              <a:t> </a:t>
            </a:r>
            <a:r>
              <a:rPr lang="ru-RU" dirty="0" err="1"/>
              <a:t>қолданылуы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1484783"/>
            <a:ext cx="9113837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213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9619"/>
            <a:ext cx="6775834" cy="630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138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450</Words>
  <Application>Microsoft Office PowerPoint</Application>
  <PresentationFormat>Экран (4:3)</PresentationFormat>
  <Paragraphs>114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Constantia</vt:lpstr>
      <vt:lpstr>Georgia</vt:lpstr>
      <vt:lpstr>Times New Roman</vt:lpstr>
      <vt:lpstr>Wingdings 2</vt:lpstr>
      <vt:lpstr>Тема Office</vt:lpstr>
      <vt:lpstr>Жерді қашықтықтан зондтаудың негізгі технологияларына шолу. Авиациялық және ғарыштық тасымалдаушылар</vt:lpstr>
      <vt:lpstr>Жерді қашықтықтан зондтау (ЖҚЗ)</vt:lpstr>
      <vt:lpstr>Презентация PowerPoint</vt:lpstr>
      <vt:lpstr>Презентация PowerPoint</vt:lpstr>
      <vt:lpstr>Авиациялық және ғарыштық тасымалдаушылар</vt:lpstr>
      <vt:lpstr>Дүние жүзілік ЖҚЗ мәліметтерін ұсынушы мемлекеттер топтамасы</vt:lpstr>
      <vt:lpstr>Ғарыштық суреттерді спектрлік диапазондар және сурет алу технологиялары бойынша жіктеу</vt:lpstr>
      <vt:lpstr>Аэроғарыштық зерттеулердің принциптік схемасы</vt:lpstr>
      <vt:lpstr>Қашықтықтан зондтау деректерін алу және талдау процесі</vt:lpstr>
      <vt:lpstr>ЖҚЗ мәліметтерінің қолданылуы</vt:lpstr>
      <vt:lpstr>Презентация PowerPoint</vt:lpstr>
      <vt:lpstr>Жоғары дәлдікті карталар алу үшін, қажетті кеңістіктік рұқсаттағы ғарыштық түсіріс суреттерін қолдану:</vt:lpstr>
      <vt:lpstr>Жоғары рұқсатты ғарыштық түсірістерді беретін жерсеріктердің рұқсаттылықтары және карта масштабтары </vt:lpstr>
      <vt:lpstr>Суреттерді сандық өңдеу міндеттері</vt:lpstr>
      <vt:lpstr>Фотограмметриялық есептерді автоматтандыру</vt:lpstr>
      <vt:lpstr>Векторлық 3D модельдерін құру кезінде автоматтандыру</vt:lpstr>
      <vt:lpstr>Автоматизация при создании векторных 3D моделей</vt:lpstr>
      <vt:lpstr>Деректерді ұсыну</vt:lpstr>
      <vt:lpstr>Деректерді ұсыну</vt:lpstr>
      <vt:lpstr>Технология мүмкіндіктері</vt:lpstr>
      <vt:lpstr>5-камералық түсіру жүйесінің деректерін өңдеу</vt:lpstr>
      <vt:lpstr>3D жер бедер модельдерінің түрлері</vt:lpstr>
      <vt:lpstr>Үлгі түрлерінің арақатынасы</vt:lpstr>
      <vt:lpstr>Фотограмметриялық технологиялар</vt:lpstr>
      <vt:lpstr>Векторлық модельдер</vt:lpstr>
      <vt:lpstr>3D модельдерді қолданылуы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26</cp:revision>
  <dcterms:modified xsi:type="dcterms:W3CDTF">2020-09-01T04:51:15Z</dcterms:modified>
</cp:coreProperties>
</file>